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1" r:id="rId2"/>
    <p:sldId id="257" r:id="rId3"/>
    <p:sldId id="262" r:id="rId4"/>
    <p:sldId id="264" r:id="rId5"/>
    <p:sldId id="263" r:id="rId6"/>
    <p:sldId id="265" r:id="rId7"/>
    <p:sldId id="266" r:id="rId8"/>
    <p:sldId id="271" r:id="rId9"/>
    <p:sldId id="270" r:id="rId10"/>
    <p:sldId id="272" r:id="rId11"/>
    <p:sldId id="273" r:id="rId12"/>
    <p:sldId id="274" r:id="rId13"/>
    <p:sldId id="275" r:id="rId14"/>
    <p:sldId id="267" r:id="rId15"/>
    <p:sldId id="268" r:id="rId16"/>
    <p:sldId id="269" r:id="rId17"/>
    <p:sldId id="256" r:id="rId18"/>
    <p:sldId id="260" r:id="rId1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93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EF5E113C-CCB4-47AD-B57B-0E8F9FEB44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/>
              <a:t>kkkkkkkkkkkk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7286643-F5E6-4AE9-ADD1-D7F5180D511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6BD5D-5320-456C-8EF6-CBADDC5CA0F4}" type="datetimeFigureOut">
              <a:rPr lang="en-GB" smtClean="0"/>
              <a:t>19/03/2021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644F83B-4A96-40E0-A7A6-1DE2F46FDD6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7480360-90A7-4537-A264-0331F49FE94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093B0-CFDA-45E7-831A-097C499CEE20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70319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GB"/>
              <a:t>kkkkkkkkkkkk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907CF-E7EF-42D9-AEE8-BEE6E4863D50}" type="datetimeFigureOut">
              <a:rPr lang="en-GB" smtClean="0"/>
              <a:t>19/03/2021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EA63B-44C3-415F-BC89-2F02480B0C53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013176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2622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Maitan,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Medvedec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Megler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Paone</a:t>
            </a:r>
          </a:p>
          <a:p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0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0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62042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EMBEDDED SYSTEMS PROJECT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>
                <a:solidFill>
                  <a:schemeClr val="bg1"/>
                </a:solidFill>
              </a:rPr>
              <a:t>Maitan</a:t>
            </a:r>
            <a:r>
              <a:rPr lang="it-IT" dirty="0">
                <a:solidFill>
                  <a:schemeClr val="bg1"/>
                </a:solidFill>
              </a:rPr>
              <a:t>, </a:t>
            </a:r>
            <a:r>
              <a:rPr lang="it-IT" dirty="0" err="1">
                <a:solidFill>
                  <a:schemeClr val="bg1"/>
                </a:solidFill>
              </a:rPr>
              <a:t>Medvedec</a:t>
            </a:r>
            <a:r>
              <a:rPr lang="it-IT" dirty="0">
                <a:solidFill>
                  <a:schemeClr val="bg1"/>
                </a:solidFill>
              </a:rPr>
              <a:t>, </a:t>
            </a:r>
            <a:r>
              <a:rPr lang="it-IT" dirty="0" err="1">
                <a:solidFill>
                  <a:schemeClr val="bg1"/>
                </a:solidFill>
              </a:rPr>
              <a:t>Megler</a:t>
            </a:r>
            <a:r>
              <a:rPr lang="it-IT" dirty="0">
                <a:solidFill>
                  <a:schemeClr val="bg1"/>
                </a:solidFill>
              </a:rPr>
              <a:t>, Paone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9D82B6-DB52-4BE6-B6C5-F005B5480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ENCRYPTION</a:t>
            </a:r>
            <a:endParaRPr lang="en-GB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EB22DCD-9606-4380-97EF-BBD7FC669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Once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ASCII </a:t>
            </a:r>
            <a:r>
              <a:rPr lang="it-IT" dirty="0" err="1"/>
              <a:t>characters</a:t>
            </a:r>
            <a:r>
              <a:rPr lang="it-IT" dirty="0"/>
              <a:t> </a:t>
            </a:r>
            <a:r>
              <a:rPr lang="it-IT" dirty="0" err="1"/>
              <a:t>corresponding</a:t>
            </a:r>
            <a:r>
              <a:rPr lang="it-IT" dirty="0"/>
              <a:t> to the input word, </a:t>
            </a:r>
            <a:r>
              <a:rPr lang="it-IT" dirty="0" err="1"/>
              <a:t>we</a:t>
            </a:r>
            <a:r>
              <a:rPr lang="it-IT" dirty="0"/>
              <a:t> can use a </a:t>
            </a:r>
            <a:r>
              <a:rPr lang="it-IT" dirty="0" err="1"/>
              <a:t>Caesar’s</a:t>
            </a:r>
            <a:r>
              <a:rPr lang="it-IT" dirty="0"/>
              <a:t> </a:t>
            </a:r>
            <a:r>
              <a:rPr lang="it-IT" dirty="0" err="1"/>
              <a:t>cipher</a:t>
            </a:r>
            <a:r>
              <a:rPr lang="it-IT" dirty="0"/>
              <a:t> with key = 3 to </a:t>
            </a:r>
            <a:r>
              <a:rPr lang="it-IT" dirty="0" err="1"/>
              <a:t>encrypt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.</a:t>
            </a:r>
          </a:p>
          <a:p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requires</a:t>
            </a:r>
            <a:endParaRPr lang="it-IT" dirty="0"/>
          </a:p>
          <a:p>
            <a:endParaRPr lang="it-IT" dirty="0"/>
          </a:p>
          <a:p>
            <a:pPr marL="342900" indent="-342900">
              <a:buFontTx/>
              <a:buChar char="-"/>
            </a:pPr>
            <a:r>
              <a:rPr lang="it-IT" dirty="0" err="1"/>
              <a:t>Defining</a:t>
            </a:r>
            <a:r>
              <a:rPr lang="it-IT" dirty="0"/>
              <a:t> an </a:t>
            </a:r>
            <a:r>
              <a:rPr lang="it-IT" b="1" dirty="0"/>
              <a:t>«</a:t>
            </a:r>
            <a:r>
              <a:rPr lang="it-IT" b="1" dirty="0" err="1"/>
              <a:t>alphabet</a:t>
            </a:r>
            <a:r>
              <a:rPr lang="it-IT" b="1" dirty="0"/>
              <a:t>» </a:t>
            </a:r>
            <a:r>
              <a:rPr lang="it-IT" dirty="0"/>
              <a:t>(in </a:t>
            </a:r>
            <a:r>
              <a:rPr lang="it-IT" dirty="0" err="1"/>
              <a:t>our</a:t>
            </a:r>
            <a:r>
              <a:rPr lang="it-IT" dirty="0"/>
              <a:t> case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length</a:t>
            </a:r>
            <a:r>
              <a:rPr lang="it-IT" dirty="0"/>
              <a:t> 36)</a:t>
            </a:r>
          </a:p>
          <a:p>
            <a:pPr marL="342900" indent="-342900">
              <a:buFontTx/>
              <a:buChar char="-"/>
            </a:pPr>
            <a:r>
              <a:rPr lang="it-IT" dirty="0" err="1"/>
              <a:t>Retrieve</a:t>
            </a:r>
            <a:r>
              <a:rPr lang="it-IT" dirty="0"/>
              <a:t> the «position» </a:t>
            </a:r>
            <a:r>
              <a:rPr lang="it-IT" i="1" dirty="0"/>
              <a:t>i </a:t>
            </a:r>
            <a:r>
              <a:rPr lang="it-IT" dirty="0"/>
              <a:t>of a </a:t>
            </a:r>
            <a:r>
              <a:rPr lang="it-IT" dirty="0" err="1"/>
              <a:t>character</a:t>
            </a:r>
            <a:r>
              <a:rPr lang="it-IT" dirty="0"/>
              <a:t> in the </a:t>
            </a:r>
            <a:r>
              <a:rPr lang="it-IT" dirty="0" err="1"/>
              <a:t>alphabet</a:t>
            </a:r>
            <a:endParaRPr lang="it-IT" dirty="0"/>
          </a:p>
          <a:p>
            <a:pPr marL="1085850" lvl="1" indent="-342900">
              <a:buFontTx/>
              <a:buChar char="-"/>
            </a:pPr>
            <a:r>
              <a:rPr lang="it-IT" dirty="0"/>
              <a:t>With function </a:t>
            </a:r>
            <a:r>
              <a:rPr lang="it-IT" i="1" dirty="0" err="1"/>
              <a:t>strchr</a:t>
            </a:r>
            <a:r>
              <a:rPr lang="it-IT" i="1" dirty="0"/>
              <a:t>(</a:t>
            </a:r>
            <a:r>
              <a:rPr lang="it-IT" i="1" dirty="0" err="1"/>
              <a:t>alphabet</a:t>
            </a:r>
            <a:r>
              <a:rPr lang="it-IT" i="1" dirty="0"/>
              <a:t>, </a:t>
            </a:r>
            <a:r>
              <a:rPr lang="it-IT" i="1" dirty="0" err="1"/>
              <a:t>character</a:t>
            </a:r>
            <a:r>
              <a:rPr lang="it-IT" i="1" dirty="0"/>
              <a:t>)</a:t>
            </a:r>
            <a:endParaRPr lang="it-IT" dirty="0"/>
          </a:p>
          <a:p>
            <a:pPr marL="342900" indent="-342900">
              <a:buFontTx/>
              <a:buChar char="-"/>
            </a:pPr>
            <a:r>
              <a:rPr lang="it-IT" dirty="0" err="1"/>
              <a:t>Get</a:t>
            </a:r>
            <a:r>
              <a:rPr lang="it-IT" dirty="0"/>
              <a:t> the the </a:t>
            </a:r>
            <a:r>
              <a:rPr lang="it-IT" dirty="0" err="1"/>
              <a:t>character</a:t>
            </a:r>
            <a:r>
              <a:rPr lang="it-IT" dirty="0"/>
              <a:t> of </a:t>
            </a:r>
            <a:r>
              <a:rPr lang="it-IT" dirty="0" err="1"/>
              <a:t>alphabet</a:t>
            </a:r>
            <a:r>
              <a:rPr lang="it-IT" dirty="0"/>
              <a:t> in position </a:t>
            </a:r>
            <a:r>
              <a:rPr lang="it-IT" i="1" dirty="0"/>
              <a:t>(i+3)%36</a:t>
            </a:r>
          </a:p>
          <a:p>
            <a:pPr marL="342900" indent="-342900">
              <a:buFontTx/>
              <a:buChar char="-"/>
            </a:pPr>
            <a:r>
              <a:rPr lang="it-IT" dirty="0" err="1"/>
              <a:t>Append</a:t>
            </a:r>
            <a:r>
              <a:rPr lang="it-IT" dirty="0"/>
              <a:t> </a:t>
            </a:r>
            <a:r>
              <a:rPr lang="it-IT" dirty="0" err="1"/>
              <a:t>such</a:t>
            </a:r>
            <a:r>
              <a:rPr lang="it-IT" dirty="0"/>
              <a:t> a </a:t>
            </a:r>
            <a:r>
              <a:rPr lang="it-IT" dirty="0" err="1"/>
              <a:t>character</a:t>
            </a:r>
            <a:r>
              <a:rPr lang="it-IT" dirty="0"/>
              <a:t> to the </a:t>
            </a:r>
            <a:r>
              <a:rPr lang="it-IT" dirty="0" err="1"/>
              <a:t>translated</a:t>
            </a:r>
            <a:r>
              <a:rPr lang="it-IT" dirty="0"/>
              <a:t> word </a:t>
            </a:r>
          </a:p>
          <a:p>
            <a:pPr marL="1085850" lvl="1" indent="-342900">
              <a:buFontTx/>
              <a:buChar char="-"/>
            </a:pPr>
            <a:r>
              <a:rPr lang="it-IT" dirty="0"/>
              <a:t>(global </a:t>
            </a:r>
            <a:r>
              <a:rPr lang="it-IT" dirty="0" err="1"/>
              <a:t>variable</a:t>
            </a:r>
            <a:r>
              <a:rPr lang="it-IT" dirty="0"/>
              <a:t>!)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1055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5AE48D-5688-4F78-B7B3-57B2E3A46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ENCRYPTION</a:t>
            </a:r>
            <a:endParaRPr lang="en-GB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7603153-31EA-4859-9950-1E5AA894F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We</a:t>
            </a:r>
            <a:r>
              <a:rPr lang="it-IT" dirty="0"/>
              <a:t> do </a:t>
            </a:r>
            <a:r>
              <a:rPr lang="it-IT" dirty="0" err="1"/>
              <a:t>this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character</a:t>
            </a:r>
            <a:r>
              <a:rPr lang="it-IT" dirty="0"/>
              <a:t> of the input word!</a:t>
            </a:r>
          </a:p>
          <a:p>
            <a:endParaRPr lang="it-IT" dirty="0"/>
          </a:p>
          <a:p>
            <a:endParaRPr lang="it-IT" dirty="0"/>
          </a:p>
          <a:p>
            <a:endParaRPr lang="en-GB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4FFDA2E-E17A-4A35-82EA-4F2D0CB34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37" y="2481262"/>
            <a:ext cx="7705725" cy="1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875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D14121-4F54-4612-BF66-72CDEE468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ENCODING</a:t>
            </a:r>
            <a:endParaRPr lang="en-GB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9153DF-D183-4D7E-ADF7-0A441E3A7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Now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a </a:t>
            </a:r>
            <a:r>
              <a:rPr lang="it-IT" dirty="0" err="1"/>
              <a:t>ciphred</a:t>
            </a:r>
            <a:r>
              <a:rPr lang="it-IT" dirty="0"/>
              <a:t> word in a global </a:t>
            </a:r>
            <a:r>
              <a:rPr lang="it-IT" dirty="0" err="1"/>
              <a:t>variable</a:t>
            </a:r>
            <a:r>
              <a:rPr lang="it-IT" dirty="0"/>
              <a:t>. In </a:t>
            </a:r>
            <a:r>
              <a:rPr lang="it-IT" dirty="0" err="1"/>
              <a:t>order</a:t>
            </a:r>
            <a:r>
              <a:rPr lang="it-IT" dirty="0"/>
              <a:t> to be </a:t>
            </a:r>
            <a:r>
              <a:rPr lang="it-IT" dirty="0" err="1"/>
              <a:t>able</a:t>
            </a:r>
            <a:r>
              <a:rPr lang="it-IT" dirty="0"/>
              <a:t> to output </a:t>
            </a:r>
            <a:r>
              <a:rPr lang="it-IT" dirty="0" err="1"/>
              <a:t>it</a:t>
            </a:r>
            <a:r>
              <a:rPr lang="it-IT" dirty="0"/>
              <a:t> on a LED,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to </a:t>
            </a:r>
            <a:r>
              <a:rPr lang="it-IT" dirty="0" err="1"/>
              <a:t>encode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again</a:t>
            </a:r>
            <a:r>
              <a:rPr lang="it-IT" dirty="0"/>
              <a:t> in Morse code.</a:t>
            </a:r>
          </a:p>
          <a:p>
            <a:endParaRPr lang="en-GB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93B797E-E99A-4B2E-A3F4-AB1620C94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7306"/>
            <a:ext cx="9144000" cy="302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417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FE9BE2-2B92-495D-9CA2-085C83C7F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ENCODING</a:t>
            </a:r>
            <a:endParaRPr lang="en-GB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99C377-2979-4872-8A63-0F7B37F4B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At the end of the loop,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encrypted</a:t>
            </a:r>
            <a:r>
              <a:rPr lang="it-IT" dirty="0"/>
              <a:t> word </a:t>
            </a:r>
            <a:r>
              <a:rPr lang="en-GB" dirty="0"/>
              <a:t>in two encodings</a:t>
            </a:r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 Morse, stored in the global variable </a:t>
            </a:r>
            <a:r>
              <a:rPr lang="en-GB" i="1" dirty="0" err="1"/>
              <a:t>encoded_sentence</a:t>
            </a:r>
            <a:endParaRPr lang="en-GB" i="1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dirty="0"/>
              <a:t>Ready for LED!</a:t>
            </a:r>
            <a:endParaRPr lang="en-GB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 ASCII, stored in the global variable </a:t>
            </a:r>
            <a:r>
              <a:rPr lang="en-GB" i="1" dirty="0" err="1"/>
              <a:t>translated_sentence</a:t>
            </a:r>
            <a:endParaRPr lang="en-GB" i="1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GB" dirty="0"/>
              <a:t>Ready for UART!</a:t>
            </a:r>
          </a:p>
        </p:txBody>
      </p:sp>
    </p:spTree>
    <p:extLst>
      <p:ext uri="{BB962C8B-B14F-4D97-AF65-F5344CB8AC3E}">
        <p14:creationId xmlns:p14="http://schemas.microsoft.com/office/powerpoint/2010/main" val="2129220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42BD6E-EFAF-44CF-96B7-CE2A09BFE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TESTBENCH</a:t>
            </a:r>
            <a:endParaRPr lang="en-GB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15D7E0D-9BB5-43AE-B880-CB40D77D5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42" y="1449279"/>
            <a:ext cx="4114800" cy="4658557"/>
          </a:xfrm>
        </p:spPr>
        <p:txBody>
          <a:bodyPr>
            <a:normAutofit/>
          </a:bodyPr>
          <a:lstStyle/>
          <a:p>
            <a:r>
              <a:rPr lang="hr-HR" dirty="0" err="1"/>
              <a:t>Several</a:t>
            </a:r>
            <a:r>
              <a:rPr lang="hr-HR" dirty="0"/>
              <a:t> </a:t>
            </a:r>
            <a:r>
              <a:rPr lang="it-IT" dirty="0" err="1"/>
              <a:t>tests</a:t>
            </a:r>
            <a:r>
              <a:rPr lang="it-IT" dirty="0"/>
              <a:t> </a:t>
            </a:r>
            <a:r>
              <a:rPr lang="hr-HR" dirty="0" err="1"/>
              <a:t>were</a:t>
            </a:r>
            <a:r>
              <a:rPr lang="hr-HR" dirty="0"/>
              <a:t> </a:t>
            </a:r>
            <a:r>
              <a:rPr lang="hr-HR" dirty="0" err="1"/>
              <a:t>made</a:t>
            </a:r>
            <a:r>
              <a:rPr lang="hr-HR" dirty="0"/>
              <a:t> </a:t>
            </a:r>
            <a:r>
              <a:rPr lang="it-IT" dirty="0"/>
              <a:t>to check the </a:t>
            </a:r>
            <a:r>
              <a:rPr lang="it-IT" dirty="0" err="1"/>
              <a:t>hardaware’s</a:t>
            </a:r>
            <a:r>
              <a:rPr lang="it-IT" dirty="0"/>
              <a:t> </a:t>
            </a:r>
            <a:r>
              <a:rPr lang="it-IT" dirty="0" err="1"/>
              <a:t>behaviour</a:t>
            </a:r>
            <a:r>
              <a:rPr lang="it-IT" dirty="0"/>
              <a:t> with </a:t>
            </a:r>
            <a:r>
              <a:rPr lang="hr-HR" dirty="0" err="1"/>
              <a:t>different</a:t>
            </a:r>
            <a:r>
              <a:rPr lang="hr-HR" dirty="0"/>
              <a:t> </a:t>
            </a:r>
            <a:r>
              <a:rPr lang="hr-HR" dirty="0" err="1"/>
              <a:t>inputs</a:t>
            </a:r>
            <a:r>
              <a:rPr lang="hr-HR" dirty="0"/>
              <a:t>.</a:t>
            </a:r>
            <a:endParaRPr lang="it-IT" dirty="0"/>
          </a:p>
          <a:p>
            <a:endParaRPr lang="it-IT" dirty="0"/>
          </a:p>
          <a:p>
            <a:r>
              <a:rPr lang="it-IT" dirty="0"/>
              <a:t>In the </a:t>
            </a:r>
            <a:r>
              <a:rPr lang="it-IT" dirty="0" err="1"/>
              <a:t>right</a:t>
            </a:r>
            <a:r>
              <a:rPr lang="it-IT" dirty="0"/>
              <a:t> picture the code of </a:t>
            </a:r>
            <a:r>
              <a:rPr lang="hr-HR" dirty="0" err="1"/>
              <a:t>the</a:t>
            </a:r>
            <a:r>
              <a:rPr lang="hr-HR" dirty="0"/>
              <a:t> </a:t>
            </a:r>
            <a:r>
              <a:rPr lang="it-IT" dirty="0" err="1"/>
              <a:t>button</a:t>
            </a:r>
            <a:r>
              <a:rPr lang="it-IT" dirty="0"/>
              <a:t> </a:t>
            </a:r>
            <a:r>
              <a:rPr lang="it-IT" dirty="0" err="1"/>
              <a:t>pres</a:t>
            </a:r>
            <a:r>
              <a:rPr lang="hr-HR" dirty="0" err="1"/>
              <a:t>sing</a:t>
            </a:r>
            <a:r>
              <a:rPr lang="it-IT" dirty="0"/>
              <a:t> </a:t>
            </a:r>
            <a:r>
              <a:rPr lang="it-IT" dirty="0" err="1"/>
              <a:t>simulation</a:t>
            </a:r>
            <a:r>
              <a:rPr lang="hr-HR" dirty="0"/>
              <a:t> </a:t>
            </a:r>
            <a:r>
              <a:rPr lang="hr-HR" dirty="0" err="1"/>
              <a:t>is</a:t>
            </a:r>
            <a:r>
              <a:rPr lang="hr-HR" dirty="0"/>
              <a:t> </a:t>
            </a:r>
            <a:r>
              <a:rPr lang="hr-HR" dirty="0" err="1"/>
              <a:t>shown</a:t>
            </a:r>
            <a:r>
              <a:rPr lang="it-IT" dirty="0"/>
              <a:t>. In </a:t>
            </a:r>
            <a:r>
              <a:rPr lang="it-IT" dirty="0" err="1"/>
              <a:t>this</a:t>
            </a:r>
            <a:r>
              <a:rPr lang="it-IT" dirty="0"/>
              <a:t> case the first </a:t>
            </a:r>
            <a:r>
              <a:rPr lang="it-IT" dirty="0" err="1"/>
              <a:t>button</a:t>
            </a:r>
            <a:r>
              <a:rPr lang="hr-HR" dirty="0"/>
              <a:t> </a:t>
            </a:r>
            <a:r>
              <a:rPr lang="hr-HR" dirty="0" err="1"/>
              <a:t>is</a:t>
            </a:r>
            <a:r>
              <a:rPr lang="hr-HR" dirty="0"/>
              <a:t> </a:t>
            </a:r>
            <a:r>
              <a:rPr lang="hr-HR" dirty="0" err="1"/>
              <a:t>pushed</a:t>
            </a:r>
            <a:r>
              <a:rPr lang="it-IT" dirty="0"/>
              <a:t> to generate the </a:t>
            </a:r>
            <a:r>
              <a:rPr lang="it-IT" dirty="0" err="1"/>
              <a:t>signals</a:t>
            </a:r>
            <a:r>
              <a:rPr lang="it-IT" dirty="0"/>
              <a:t> </a:t>
            </a:r>
            <a:r>
              <a:rPr lang="it-IT" dirty="0" err="1"/>
              <a:t>corresponding</a:t>
            </a:r>
            <a:r>
              <a:rPr lang="hr-HR" dirty="0"/>
              <a:t> to</a:t>
            </a:r>
            <a:r>
              <a:rPr lang="it-IT" dirty="0"/>
              <a:t> the ‘</a:t>
            </a:r>
            <a:r>
              <a:rPr lang="hr-HR" dirty="0"/>
              <a:t>R’</a:t>
            </a:r>
            <a:r>
              <a:rPr lang="it-IT" dirty="0"/>
              <a:t> </a:t>
            </a:r>
            <a:r>
              <a:rPr lang="it-IT" dirty="0" err="1"/>
              <a:t>letter</a:t>
            </a:r>
            <a:r>
              <a:rPr lang="it-IT" dirty="0"/>
              <a:t>, and the </a:t>
            </a:r>
            <a:r>
              <a:rPr lang="it-IT" dirty="0" err="1"/>
              <a:t>third</a:t>
            </a:r>
            <a:r>
              <a:rPr lang="it-IT" dirty="0"/>
              <a:t> </a:t>
            </a:r>
            <a:r>
              <a:rPr lang="it-IT" dirty="0" err="1"/>
              <a:t>button</a:t>
            </a:r>
            <a:r>
              <a:rPr lang="it-IT" dirty="0"/>
              <a:t> to </a:t>
            </a:r>
            <a:r>
              <a:rPr lang="it-IT" dirty="0" err="1"/>
              <a:t>notify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end of the </a:t>
            </a:r>
            <a:r>
              <a:rPr lang="it-IT" dirty="0" err="1"/>
              <a:t>character</a:t>
            </a:r>
            <a:r>
              <a:rPr lang="hr-HR" dirty="0"/>
              <a:t> </a:t>
            </a:r>
            <a:r>
              <a:rPr lang="hr-HR" dirty="0" err="1"/>
              <a:t>has</a:t>
            </a:r>
            <a:r>
              <a:rPr lang="hr-HR" dirty="0"/>
              <a:t> </a:t>
            </a:r>
            <a:r>
              <a:rPr lang="hr-HR" dirty="0" err="1"/>
              <a:t>been</a:t>
            </a:r>
            <a:r>
              <a:rPr lang="hr-HR" dirty="0"/>
              <a:t> </a:t>
            </a:r>
            <a:r>
              <a:rPr lang="hr-HR" dirty="0" err="1"/>
              <a:t>reached</a:t>
            </a:r>
            <a:r>
              <a:rPr lang="hr-HR" dirty="0"/>
              <a:t>.</a:t>
            </a:r>
            <a:endParaRPr lang="it-IT" dirty="0"/>
          </a:p>
          <a:p>
            <a:endParaRPr lang="it-IT" dirty="0"/>
          </a:p>
          <a:p>
            <a:endParaRPr lang="en-GB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7FB580F-678A-4B67-A558-54254B16D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042" y="2079969"/>
            <a:ext cx="4172758" cy="317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347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884D28-925D-4529-88E7-27B12E76E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TESTBENCH</a:t>
            </a:r>
            <a:endParaRPr lang="en-GB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04E71F80-A61E-4FF6-B9DD-F78BA94FA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4675" y="1441174"/>
            <a:ext cx="6334649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113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0C2241-1791-469B-8D55-EEDC40578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TESTBENCH</a:t>
            </a:r>
            <a:endParaRPr lang="en-GB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A708D1-D7B8-46DD-81B9-534C0FD77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412364" cy="1769533"/>
          </a:xfrm>
        </p:spPr>
        <p:txBody>
          <a:bodyPr>
            <a:normAutofit fontScale="85000" lnSpcReduction="20000"/>
          </a:bodyPr>
          <a:lstStyle/>
          <a:p>
            <a:r>
              <a:rPr lang="it-IT" b="1" dirty="0"/>
              <a:t>UART </a:t>
            </a:r>
          </a:p>
          <a:p>
            <a:r>
              <a:rPr lang="en-GB" dirty="0"/>
              <a:t>The sequence of frames in UART protocol consists of: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Start / Stop bits </a:t>
            </a:r>
            <a:r>
              <a:rPr lang="it-IT" dirty="0">
                <a:sym typeface="Wingdings" panose="05000000000000000000" pitchFamily="2" charset="2"/>
              </a:rPr>
              <a:t> </a:t>
            </a:r>
            <a:r>
              <a:rPr lang="it-IT" dirty="0"/>
              <a:t>0/1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Data bits </a:t>
            </a:r>
            <a:r>
              <a:rPr lang="it-IT" dirty="0">
                <a:sym typeface="Wingdings" panose="05000000000000000000" pitchFamily="2" charset="2"/>
              </a:rPr>
              <a:t> </a:t>
            </a:r>
            <a:r>
              <a:rPr lang="it-IT" dirty="0" err="1">
                <a:sym typeface="Wingdings" panose="05000000000000000000" pitchFamily="2" charset="2"/>
              </a:rPr>
              <a:t>binary</a:t>
            </a:r>
            <a:r>
              <a:rPr lang="it-IT" dirty="0">
                <a:sym typeface="Wingdings" panose="05000000000000000000" pitchFamily="2" charset="2"/>
              </a:rPr>
              <a:t> format of </a:t>
            </a:r>
            <a:r>
              <a:rPr lang="hr-HR" dirty="0" err="1">
                <a:sym typeface="Wingdings" panose="05000000000000000000" pitchFamily="2" charset="2"/>
              </a:rPr>
              <a:t>the</a:t>
            </a:r>
            <a:r>
              <a:rPr lang="hr-HR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character</a:t>
            </a:r>
            <a:endParaRPr lang="it-IT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r-HR" dirty="0" err="1">
                <a:sym typeface="Wingdings" panose="05000000000000000000" pitchFamily="2" charset="2"/>
              </a:rPr>
              <a:t>The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binary</a:t>
            </a:r>
            <a:r>
              <a:rPr lang="it-IT" dirty="0">
                <a:sym typeface="Wingdings" panose="05000000000000000000" pitchFamily="2" charset="2"/>
              </a:rPr>
              <a:t> format of</a:t>
            </a:r>
            <a:r>
              <a:rPr lang="hr-HR" dirty="0">
                <a:sym typeface="Wingdings" panose="05000000000000000000" pitchFamily="2" charset="2"/>
              </a:rPr>
              <a:t> </a:t>
            </a:r>
            <a:r>
              <a:rPr lang="hr-HR" dirty="0" err="1">
                <a:sym typeface="Wingdings" panose="05000000000000000000" pitchFamily="2" charset="2"/>
              </a:rPr>
              <a:t>the</a:t>
            </a:r>
            <a:r>
              <a:rPr lang="hr-HR" dirty="0">
                <a:sym typeface="Wingdings" panose="05000000000000000000" pitchFamily="2" charset="2"/>
              </a:rPr>
              <a:t> </a:t>
            </a:r>
            <a:r>
              <a:rPr lang="hr-HR" dirty="0" err="1">
                <a:sym typeface="Wingdings" panose="05000000000000000000" pitchFamily="2" charset="2"/>
              </a:rPr>
              <a:t>character</a:t>
            </a:r>
            <a:r>
              <a:rPr lang="it-IT" dirty="0">
                <a:sym typeface="Wingdings" panose="05000000000000000000" pitchFamily="2" charset="2"/>
              </a:rPr>
              <a:t> ‘</a:t>
            </a:r>
            <a:r>
              <a:rPr lang="hr-HR" dirty="0">
                <a:sym typeface="Wingdings" panose="05000000000000000000" pitchFamily="2" charset="2"/>
              </a:rPr>
              <a:t>U</a:t>
            </a:r>
            <a:r>
              <a:rPr lang="it-IT" dirty="0">
                <a:sym typeface="Wingdings" panose="05000000000000000000" pitchFamily="2" charset="2"/>
              </a:rPr>
              <a:t>’</a:t>
            </a:r>
            <a:r>
              <a:rPr lang="hr-HR" dirty="0">
                <a:sym typeface="Wingdings" panose="05000000000000000000" pitchFamily="2" charset="2"/>
              </a:rPr>
              <a:t> </a:t>
            </a:r>
            <a:r>
              <a:rPr lang="hr-HR" dirty="0" err="1">
                <a:sym typeface="Wingdings" panose="05000000000000000000" pitchFamily="2" charset="2"/>
              </a:rPr>
              <a:t>is</a:t>
            </a:r>
            <a:r>
              <a:rPr lang="hr-HR" dirty="0">
                <a:sym typeface="Wingdings" panose="05000000000000000000" pitchFamily="2" charset="2"/>
              </a:rPr>
              <a:t> </a:t>
            </a:r>
            <a:r>
              <a:rPr lang="hr-HR" dirty="0" err="1">
                <a:sym typeface="Wingdings" panose="05000000000000000000" pitchFamily="2" charset="2"/>
              </a:rPr>
              <a:t>read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hr-HR" dirty="0" err="1">
                <a:sym typeface="Wingdings" panose="05000000000000000000" pitchFamily="2" charset="2"/>
              </a:rPr>
              <a:t>in</a:t>
            </a:r>
            <a:r>
              <a:rPr lang="hr-HR" dirty="0">
                <a:sym typeface="Wingdings" panose="05000000000000000000" pitchFamily="2" charset="2"/>
              </a:rPr>
              <a:t> </a:t>
            </a:r>
            <a:r>
              <a:rPr lang="hr-HR" dirty="0" err="1">
                <a:sym typeface="Wingdings" panose="05000000000000000000" pitchFamily="2" charset="2"/>
              </a:rPr>
              <a:t>the</a:t>
            </a:r>
            <a:r>
              <a:rPr lang="hr-HR" dirty="0">
                <a:sym typeface="Wingdings" panose="05000000000000000000" pitchFamily="2" charset="2"/>
              </a:rPr>
              <a:t> </a:t>
            </a:r>
            <a:r>
              <a:rPr lang="hr-HR" dirty="0" err="1">
                <a:sym typeface="Wingdings" panose="05000000000000000000" pitchFamily="2" charset="2"/>
              </a:rPr>
              <a:t>direction</a:t>
            </a:r>
            <a:r>
              <a:rPr lang="hr-HR" dirty="0">
                <a:sym typeface="Wingdings" panose="05000000000000000000" pitchFamily="2" charset="2"/>
              </a:rPr>
              <a:t> </a:t>
            </a:r>
            <a:r>
              <a:rPr lang="hr-HR" dirty="0" err="1">
                <a:sym typeface="Wingdings" panose="05000000000000000000" pitchFamily="2" charset="2"/>
              </a:rPr>
              <a:t>of</a:t>
            </a:r>
            <a:r>
              <a:rPr lang="hr-HR" dirty="0">
                <a:sym typeface="Wingdings" panose="05000000000000000000" pitchFamily="2" charset="2"/>
              </a:rPr>
              <a:t> </a:t>
            </a:r>
            <a:r>
              <a:rPr lang="hr-HR" dirty="0" err="1">
                <a:sym typeface="Wingdings" panose="05000000000000000000" pitchFamily="2" charset="2"/>
              </a:rPr>
              <a:t>the</a:t>
            </a:r>
            <a:r>
              <a:rPr lang="hr-HR" dirty="0">
                <a:sym typeface="Wingdings" panose="05000000000000000000" pitchFamily="2" charset="2"/>
              </a:rPr>
              <a:t> </a:t>
            </a:r>
            <a:r>
              <a:rPr lang="hr-HR" dirty="0" err="1">
                <a:sym typeface="Wingdings" panose="05000000000000000000" pitchFamily="2" charset="2"/>
              </a:rPr>
              <a:t>arrow</a:t>
            </a:r>
            <a:r>
              <a:rPr lang="it-IT" dirty="0">
                <a:sym typeface="Wingdings" panose="05000000000000000000" pitchFamily="2" charset="2"/>
              </a:rPr>
              <a:t>: </a:t>
            </a:r>
            <a:r>
              <a:rPr lang="it-IT" dirty="0" err="1">
                <a:sym typeface="Wingdings" panose="05000000000000000000" pitchFamily="2" charset="2"/>
              </a:rPr>
              <a:t>strating</a:t>
            </a:r>
            <a:r>
              <a:rPr lang="it-IT" dirty="0">
                <a:sym typeface="Wingdings" panose="05000000000000000000" pitchFamily="2" charset="2"/>
              </a:rPr>
              <a:t> from the bit </a:t>
            </a:r>
            <a:r>
              <a:rPr lang="it-IT" dirty="0" err="1">
                <a:sym typeface="Wingdings" panose="05000000000000000000" pitchFamily="2" charset="2"/>
              </a:rPr>
              <a:t>before</a:t>
            </a:r>
            <a:r>
              <a:rPr lang="hr-HR" dirty="0">
                <a:sym typeface="Wingdings" panose="05000000000000000000" pitchFamily="2" charset="2"/>
              </a:rPr>
              <a:t> </a:t>
            </a:r>
            <a:r>
              <a:rPr lang="hr-HR" dirty="0" err="1">
                <a:sym typeface="Wingdings" panose="05000000000000000000" pitchFamily="2" charset="2"/>
              </a:rPr>
              <a:t>the</a:t>
            </a:r>
            <a:r>
              <a:rPr lang="it-IT" dirty="0">
                <a:sym typeface="Wingdings" panose="05000000000000000000" pitchFamily="2" charset="2"/>
              </a:rPr>
              <a:t> stop bit to the bit after the start bit 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3DCFB85-2DBE-483C-B889-F7174AF85F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29" t="80710" r="58272" b="1321"/>
          <a:stretch/>
        </p:blipFill>
        <p:spPr>
          <a:xfrm>
            <a:off x="1450412" y="3369733"/>
            <a:ext cx="6337301" cy="246379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3856DFE5-96B2-4450-B9C8-338D128F702A}"/>
              </a:ext>
            </a:extLst>
          </p:cNvPr>
          <p:cNvSpPr txBox="1"/>
          <p:nvPr/>
        </p:nvSpPr>
        <p:spPr>
          <a:xfrm>
            <a:off x="2616200" y="4133334"/>
            <a:ext cx="5477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start     1       0       1       0        1      1      1    </a:t>
            </a:r>
            <a:r>
              <a:rPr kumimoji="0" lang="it-IT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lang="it-IT" dirty="0">
                <a:solidFill>
                  <a:schemeClr val="bg1"/>
                </a:solidFill>
              </a:rPr>
              <a:t>    0    stop  </a:t>
            </a:r>
            <a:endParaRPr lang="en-GB" dirty="0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125CA4E7-FFDD-493E-9EF2-03838ED99E07}"/>
              </a:ext>
            </a:extLst>
          </p:cNvPr>
          <p:cNvCxnSpPr>
            <a:cxnSpLocks/>
          </p:cNvCxnSpPr>
          <p:nvPr/>
        </p:nvCxnSpPr>
        <p:spPr>
          <a:xfrm flipH="1">
            <a:off x="3208867" y="4690534"/>
            <a:ext cx="388881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3459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0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0" y="5743575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/>
              <a:t>OUTLINE</a:t>
            </a:r>
            <a:endParaRPr lang="it-IT" sz="36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520301"/>
            <a:ext cx="8323726" cy="452596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HARDWARE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it-IT" sz="1800" dirty="0"/>
              <a:t>GPIO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it-IT" sz="1800" dirty="0"/>
              <a:t>TIMER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it-IT" sz="1800" dirty="0"/>
              <a:t>INTERRUPT</a:t>
            </a:r>
          </a:p>
          <a:p>
            <a:pPr lvl="1" indent="0">
              <a:buNone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SOFTWARE</a:t>
            </a:r>
            <a:r>
              <a:rPr lang="it-IT" dirty="0"/>
              <a:t> 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it-IT" sz="1700" dirty="0"/>
              <a:t>DECODING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it-IT" sz="1700" dirty="0"/>
              <a:t>ENCRYPTING</a:t>
            </a:r>
          </a:p>
          <a:p>
            <a:pPr marL="1085850" lvl="1" indent="-342900">
              <a:buFont typeface="Courier New" panose="02070309020205020404" pitchFamily="49" charset="0"/>
              <a:buChar char="o"/>
            </a:pPr>
            <a:r>
              <a:rPr lang="it-IT" sz="1700" dirty="0"/>
              <a:t>ENCODING</a:t>
            </a:r>
          </a:p>
          <a:p>
            <a:pPr lvl="1" indent="0">
              <a:buNone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TESTBENCH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The project </a:t>
            </a:r>
            <a:r>
              <a:rPr lang="it-IT" sz="2000" dirty="0" err="1"/>
              <a:t>addresses</a:t>
            </a:r>
            <a:r>
              <a:rPr lang="it-IT" sz="2000" dirty="0"/>
              <a:t> the </a:t>
            </a:r>
            <a:r>
              <a:rPr lang="it-IT" sz="2000" dirty="0" err="1"/>
              <a:t>problem</a:t>
            </a:r>
            <a:r>
              <a:rPr lang="it-IT" sz="2000" dirty="0"/>
              <a:t> of a </a:t>
            </a:r>
            <a:r>
              <a:rPr lang="it-IT" sz="2000" dirty="0" err="1"/>
              <a:t>plaintext</a:t>
            </a:r>
            <a:r>
              <a:rPr lang="hr-HR" sz="2000" dirty="0"/>
              <a:t> </a:t>
            </a:r>
            <a:r>
              <a:rPr lang="hr-HR" sz="2000" dirty="0" err="1"/>
              <a:t>excryption</a:t>
            </a:r>
            <a:r>
              <a:rPr lang="hr-HR" sz="2000" dirty="0"/>
              <a:t> </a:t>
            </a:r>
            <a:r>
              <a:rPr lang="hr-HR" sz="2000" dirty="0" err="1"/>
              <a:t>using</a:t>
            </a:r>
            <a:r>
              <a:rPr lang="hr-HR" sz="2000" dirty="0"/>
              <a:t> </a:t>
            </a:r>
            <a:r>
              <a:rPr lang="it-IT" sz="2000" dirty="0" err="1"/>
              <a:t>microcontroller</a:t>
            </a:r>
            <a:r>
              <a:rPr lang="it-IT" sz="2000" dirty="0"/>
              <a:t> </a:t>
            </a:r>
            <a:r>
              <a:rPr lang="it-IT" sz="2000" dirty="0" err="1"/>
              <a:t>based</a:t>
            </a:r>
            <a:r>
              <a:rPr lang="it-IT" sz="2000" dirty="0"/>
              <a:t> </a:t>
            </a:r>
            <a:r>
              <a:rPr lang="it-IT" sz="2000" dirty="0" err="1"/>
              <a:t>application</a:t>
            </a:r>
            <a:r>
              <a:rPr lang="it-IT" sz="2000" dirty="0"/>
              <a:t>.</a:t>
            </a:r>
          </a:p>
          <a:p>
            <a:endParaRPr lang="it-IT" sz="2000" dirty="0"/>
          </a:p>
          <a:p>
            <a:r>
              <a:rPr lang="it-IT" sz="2000" dirty="0"/>
              <a:t>The </a:t>
            </a:r>
            <a:r>
              <a:rPr lang="hr-HR" sz="2000" dirty="0" err="1"/>
              <a:t>application</a:t>
            </a:r>
            <a:r>
              <a:rPr lang="hr-HR" sz="2000" dirty="0"/>
              <a:t> </a:t>
            </a:r>
            <a:r>
              <a:rPr lang="hr-HR" sz="2000" dirty="0" err="1"/>
              <a:t>is</a:t>
            </a:r>
            <a:r>
              <a:rPr lang="hr-HR" sz="2000" dirty="0"/>
              <a:t> </a:t>
            </a:r>
            <a:r>
              <a:rPr lang="hr-HR" sz="2000" dirty="0" err="1"/>
              <a:t>performing</a:t>
            </a:r>
            <a:r>
              <a:rPr lang="hr-HR" sz="2000" dirty="0"/>
              <a:t> </a:t>
            </a:r>
            <a:r>
              <a:rPr lang="hr-HR" sz="2000" dirty="0" err="1"/>
              <a:t>the</a:t>
            </a:r>
            <a:r>
              <a:rPr lang="hr-HR" sz="2000" dirty="0"/>
              <a:t> </a:t>
            </a:r>
            <a:r>
              <a:rPr lang="hr-HR" sz="2000" dirty="0" err="1"/>
              <a:t>following</a:t>
            </a:r>
            <a:r>
              <a:rPr lang="hr-HR" sz="2000" dirty="0"/>
              <a:t> </a:t>
            </a:r>
            <a:r>
              <a:rPr lang="hr-HR" sz="2000" dirty="0" err="1"/>
              <a:t>tasks</a:t>
            </a:r>
            <a:r>
              <a:rPr lang="it-IT" sz="2000" dirty="0"/>
              <a:t>: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 err="1"/>
              <a:t>Acquire</a:t>
            </a:r>
            <a:r>
              <a:rPr lang="it-IT" sz="2000" dirty="0"/>
              <a:t> </a:t>
            </a:r>
            <a:r>
              <a:rPr lang="it-IT" sz="2000" dirty="0" err="1"/>
              <a:t>plain</a:t>
            </a:r>
            <a:r>
              <a:rPr lang="hr-HR" sz="2000" dirty="0" err="1"/>
              <a:t>text</a:t>
            </a:r>
            <a:r>
              <a:rPr lang="hr-HR" sz="2000" dirty="0"/>
              <a:t> </a:t>
            </a:r>
            <a:r>
              <a:rPr lang="it-IT" sz="2000" dirty="0"/>
              <a:t>input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Generate </a:t>
            </a:r>
            <a:r>
              <a:rPr lang="it-IT" sz="2000" dirty="0" err="1"/>
              <a:t>ciphertext</a:t>
            </a:r>
            <a:r>
              <a:rPr lang="it-IT" sz="2000" dirty="0"/>
              <a:t> </a:t>
            </a:r>
            <a:r>
              <a:rPr lang="hr-HR" sz="2000" dirty="0" err="1"/>
              <a:t>using</a:t>
            </a:r>
            <a:r>
              <a:rPr lang="it-IT" sz="2000" dirty="0"/>
              <a:t> the Caesar </a:t>
            </a:r>
            <a:r>
              <a:rPr lang="it-IT" sz="2000" dirty="0" err="1"/>
              <a:t>cipher</a:t>
            </a: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Display</a:t>
            </a:r>
            <a:r>
              <a:rPr lang="hr-HR" sz="2000" dirty="0"/>
              <a:t> </a:t>
            </a:r>
            <a:r>
              <a:rPr lang="it-IT" sz="2000" dirty="0" err="1"/>
              <a:t>outcome</a:t>
            </a:r>
            <a:r>
              <a:rPr lang="it-IT" sz="2000" dirty="0"/>
              <a:t> of the </a:t>
            </a:r>
            <a:r>
              <a:rPr lang="it-IT" sz="2000" dirty="0" err="1"/>
              <a:t>encryptio</a:t>
            </a:r>
            <a:r>
              <a:rPr lang="hr-HR" sz="2000" dirty="0"/>
              <a:t>n </a:t>
            </a:r>
            <a:r>
              <a:rPr lang="hr-HR" sz="2000" dirty="0" err="1"/>
              <a:t>using</a:t>
            </a:r>
            <a:r>
              <a:rPr lang="hr-HR" sz="2000" dirty="0"/>
              <a:t> </a:t>
            </a:r>
            <a:r>
              <a:rPr lang="hr-HR" sz="2000" dirty="0" err="1"/>
              <a:t>the</a:t>
            </a:r>
            <a:r>
              <a:rPr lang="hr-HR" sz="2000" dirty="0"/>
              <a:t> output</a:t>
            </a:r>
            <a:endParaRPr lang="it-IT" dirty="0"/>
          </a:p>
          <a:p>
            <a:r>
              <a:rPr lang="it-IT" dirty="0"/>
              <a:t>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48446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000" dirty="0"/>
              <a:t>The project </a:t>
            </a:r>
            <a:r>
              <a:rPr lang="it-IT" sz="2000" dirty="0" err="1"/>
              <a:t>addresses</a:t>
            </a:r>
            <a:r>
              <a:rPr lang="it-IT" sz="2000" dirty="0"/>
              <a:t> the </a:t>
            </a:r>
            <a:r>
              <a:rPr lang="it-IT" sz="2000" dirty="0" err="1"/>
              <a:t>problem</a:t>
            </a:r>
            <a:r>
              <a:rPr lang="it-IT" sz="2000" dirty="0"/>
              <a:t> of a </a:t>
            </a:r>
            <a:r>
              <a:rPr lang="it-IT" sz="2000" dirty="0" err="1"/>
              <a:t>plaintext</a:t>
            </a:r>
            <a:r>
              <a:rPr lang="hr-HR" sz="2000" dirty="0"/>
              <a:t> </a:t>
            </a:r>
            <a:r>
              <a:rPr lang="hr-HR" sz="2000" dirty="0" err="1"/>
              <a:t>excryption</a:t>
            </a:r>
            <a:r>
              <a:rPr lang="hr-HR" sz="2000" dirty="0"/>
              <a:t> </a:t>
            </a:r>
            <a:r>
              <a:rPr lang="hr-HR" sz="2000" dirty="0" err="1"/>
              <a:t>using</a:t>
            </a:r>
            <a:r>
              <a:rPr lang="hr-HR" sz="2000" dirty="0"/>
              <a:t> </a:t>
            </a:r>
            <a:r>
              <a:rPr lang="it-IT" sz="2000" dirty="0" err="1"/>
              <a:t>microcontroller</a:t>
            </a:r>
            <a:r>
              <a:rPr lang="it-IT" sz="2000" dirty="0"/>
              <a:t> </a:t>
            </a:r>
            <a:r>
              <a:rPr lang="it-IT" sz="2000" dirty="0" err="1"/>
              <a:t>based</a:t>
            </a:r>
            <a:r>
              <a:rPr lang="it-IT" sz="2000" dirty="0"/>
              <a:t> </a:t>
            </a:r>
            <a:r>
              <a:rPr lang="it-IT" sz="2000" dirty="0" err="1"/>
              <a:t>application</a:t>
            </a:r>
            <a:r>
              <a:rPr lang="it-IT" sz="2000" dirty="0"/>
              <a:t>.</a:t>
            </a:r>
          </a:p>
          <a:p>
            <a:endParaRPr lang="it-IT" sz="2000" dirty="0"/>
          </a:p>
          <a:p>
            <a:r>
              <a:rPr lang="it-IT" sz="2000" dirty="0"/>
              <a:t>The </a:t>
            </a:r>
            <a:r>
              <a:rPr lang="hr-HR" sz="2000" dirty="0" err="1"/>
              <a:t>application</a:t>
            </a:r>
            <a:r>
              <a:rPr lang="hr-HR" sz="2000" dirty="0"/>
              <a:t> </a:t>
            </a:r>
            <a:r>
              <a:rPr lang="hr-HR" sz="2000" dirty="0" err="1"/>
              <a:t>is</a:t>
            </a:r>
            <a:r>
              <a:rPr lang="hr-HR" sz="2000" dirty="0"/>
              <a:t> </a:t>
            </a:r>
            <a:r>
              <a:rPr lang="hr-HR" sz="2000" dirty="0" err="1"/>
              <a:t>performing</a:t>
            </a:r>
            <a:r>
              <a:rPr lang="hr-HR" sz="2000" dirty="0"/>
              <a:t> </a:t>
            </a:r>
            <a:r>
              <a:rPr lang="hr-HR" sz="2000" dirty="0" err="1"/>
              <a:t>the</a:t>
            </a:r>
            <a:r>
              <a:rPr lang="hr-HR" sz="2000" dirty="0"/>
              <a:t> </a:t>
            </a:r>
            <a:r>
              <a:rPr lang="hr-HR" sz="2000" dirty="0" err="1"/>
              <a:t>following</a:t>
            </a:r>
            <a:r>
              <a:rPr lang="hr-HR" sz="2000" dirty="0"/>
              <a:t> </a:t>
            </a:r>
            <a:r>
              <a:rPr lang="hr-HR" sz="2000" dirty="0" err="1"/>
              <a:t>tasks</a:t>
            </a:r>
            <a:r>
              <a:rPr lang="it-IT" sz="2000" dirty="0"/>
              <a:t>:</a:t>
            </a:r>
          </a:p>
          <a:p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 err="1"/>
              <a:t>Acquire</a:t>
            </a:r>
            <a:r>
              <a:rPr lang="it-IT" sz="2000" dirty="0"/>
              <a:t> </a:t>
            </a:r>
            <a:r>
              <a:rPr lang="it-IT" sz="2000" dirty="0" err="1"/>
              <a:t>plain</a:t>
            </a:r>
            <a:r>
              <a:rPr lang="hr-HR" sz="2000" dirty="0" err="1"/>
              <a:t>text</a:t>
            </a:r>
            <a:r>
              <a:rPr lang="hr-HR" sz="2000" dirty="0"/>
              <a:t> </a:t>
            </a:r>
            <a:r>
              <a:rPr lang="it-IT" sz="2000" dirty="0"/>
              <a:t>input</a:t>
            </a:r>
            <a:r>
              <a:rPr lang="hr-HR" sz="2000" dirty="0"/>
              <a:t> </a:t>
            </a:r>
            <a:r>
              <a:rPr lang="it-IT" sz="2000" dirty="0">
                <a:sym typeface="Wingdings" panose="05000000000000000000" pitchFamily="2" charset="2"/>
              </a:rPr>
              <a:t> HARDWARE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2000" dirty="0" err="1">
                <a:sym typeface="Wingdings" panose="05000000000000000000" pitchFamily="2" charset="2"/>
              </a:rPr>
              <a:t>Provide</a:t>
            </a:r>
            <a:r>
              <a:rPr lang="it-IT" sz="2000" dirty="0">
                <a:sym typeface="Wingdings" panose="05000000000000000000" pitchFamily="2" charset="2"/>
              </a:rPr>
              <a:t> the Morse </a:t>
            </a:r>
            <a:r>
              <a:rPr lang="it-IT" sz="2000" dirty="0" err="1">
                <a:sym typeface="Wingdings" panose="05000000000000000000" pitchFamily="2" charset="2"/>
              </a:rPr>
              <a:t>message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using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pushbuttons</a:t>
            </a:r>
            <a:r>
              <a:rPr lang="it-IT" sz="2000" dirty="0">
                <a:sym typeface="Wingdings" panose="05000000000000000000" pitchFamily="2" charset="2"/>
              </a:rPr>
              <a:t> on the board</a:t>
            </a: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Generate </a:t>
            </a:r>
            <a:r>
              <a:rPr lang="it-IT" sz="2000" dirty="0" err="1"/>
              <a:t>ciphertext</a:t>
            </a:r>
            <a:r>
              <a:rPr lang="it-IT" sz="2000" dirty="0"/>
              <a:t> </a:t>
            </a:r>
            <a:r>
              <a:rPr lang="hr-HR" sz="2000" dirty="0" err="1"/>
              <a:t>using</a:t>
            </a:r>
            <a:r>
              <a:rPr lang="it-IT" sz="2000" dirty="0"/>
              <a:t> the Caesar </a:t>
            </a:r>
            <a:r>
              <a:rPr lang="it-IT" sz="2000" dirty="0" err="1"/>
              <a:t>cipher</a:t>
            </a:r>
            <a:r>
              <a:rPr lang="hr-HR" sz="2000" dirty="0"/>
              <a:t> </a:t>
            </a:r>
            <a:r>
              <a:rPr lang="it-IT" sz="2000" dirty="0">
                <a:sym typeface="Wingdings" panose="05000000000000000000" pitchFamily="2" charset="2"/>
              </a:rPr>
              <a:t> SOFTWARE</a:t>
            </a: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/>
              <a:t>Display</a:t>
            </a:r>
            <a:r>
              <a:rPr lang="hr-HR" sz="2000" dirty="0"/>
              <a:t> </a:t>
            </a:r>
            <a:r>
              <a:rPr lang="it-IT" sz="2000" dirty="0" err="1"/>
              <a:t>outcome</a:t>
            </a:r>
            <a:r>
              <a:rPr lang="it-IT" sz="2000" dirty="0"/>
              <a:t> of the </a:t>
            </a:r>
            <a:r>
              <a:rPr lang="it-IT" sz="2000" dirty="0" err="1"/>
              <a:t>encryptio</a:t>
            </a:r>
            <a:r>
              <a:rPr lang="hr-HR" sz="2000" dirty="0"/>
              <a:t>n </a:t>
            </a:r>
            <a:r>
              <a:rPr lang="hr-HR" sz="2000" dirty="0" err="1"/>
              <a:t>using</a:t>
            </a:r>
            <a:r>
              <a:rPr lang="hr-HR" sz="2000" dirty="0"/>
              <a:t> </a:t>
            </a:r>
            <a:r>
              <a:rPr lang="hr-HR" sz="2000" dirty="0" err="1"/>
              <a:t>the</a:t>
            </a:r>
            <a:r>
              <a:rPr lang="hr-HR" sz="2000" dirty="0"/>
              <a:t> output </a:t>
            </a:r>
            <a:r>
              <a:rPr lang="it-IT" sz="2000" dirty="0">
                <a:sym typeface="Wingdings" panose="05000000000000000000" pitchFamily="2" charset="2"/>
              </a:rPr>
              <a:t> HARDWARE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2000" dirty="0">
                <a:sym typeface="Wingdings" panose="05000000000000000000" pitchFamily="2" charset="2"/>
              </a:rPr>
              <a:t>Output the </a:t>
            </a:r>
            <a:r>
              <a:rPr lang="it-IT" sz="2000" dirty="0" err="1">
                <a:sym typeface="Wingdings" panose="05000000000000000000" pitchFamily="2" charset="2"/>
              </a:rPr>
              <a:t>ciphertext</a:t>
            </a:r>
            <a:r>
              <a:rPr lang="hr-HR" sz="2000" dirty="0">
                <a:sym typeface="Wingdings" panose="05000000000000000000" pitchFamily="2" charset="2"/>
              </a:rPr>
              <a:t> </a:t>
            </a:r>
            <a:r>
              <a:rPr lang="it-IT" sz="2000" dirty="0">
                <a:sym typeface="Wingdings" panose="05000000000000000000" pitchFamily="2" charset="2"/>
              </a:rPr>
              <a:t>Morse</a:t>
            </a:r>
            <a:r>
              <a:rPr lang="hr-HR" sz="2000" dirty="0">
                <a:sym typeface="Wingdings" panose="05000000000000000000" pitchFamily="2" charset="2"/>
              </a:rPr>
              <a:t> </a:t>
            </a:r>
            <a:r>
              <a:rPr lang="hr-HR" sz="2000" dirty="0" err="1">
                <a:sym typeface="Wingdings" panose="05000000000000000000" pitchFamily="2" charset="2"/>
              </a:rPr>
              <a:t>code</a:t>
            </a:r>
            <a:r>
              <a:rPr lang="hr-HR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using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LEDs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613171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787061-DD02-46C6-8E39-D6B2D5722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HARDWARE</a:t>
            </a:r>
            <a:endParaRPr lang="en-GB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6654848-AF36-42A8-8079-5C32832AC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GPIO: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hr-HR" dirty="0" err="1"/>
              <a:t>Both</a:t>
            </a:r>
            <a:r>
              <a:rPr lang="hr-HR" dirty="0"/>
              <a:t> </a:t>
            </a:r>
            <a:r>
              <a:rPr lang="hr-HR" dirty="0" err="1"/>
              <a:t>GPIOs</a:t>
            </a:r>
            <a:r>
              <a:rPr lang="hr-HR" dirty="0"/>
              <a:t> </a:t>
            </a:r>
            <a:r>
              <a:rPr lang="hr-HR" dirty="0" err="1"/>
              <a:t>located</a:t>
            </a:r>
            <a:r>
              <a:rPr lang="hr-HR" dirty="0"/>
              <a:t> on </a:t>
            </a:r>
            <a:r>
              <a:rPr lang="hr-HR" dirty="0" err="1"/>
              <a:t>the</a:t>
            </a:r>
            <a:r>
              <a:rPr lang="hr-HR" dirty="0"/>
              <a:t> </a:t>
            </a:r>
            <a:r>
              <a:rPr lang="hr-HR" dirty="0" err="1"/>
              <a:t>board</a:t>
            </a:r>
            <a:r>
              <a:rPr lang="hr-HR" dirty="0"/>
              <a:t> are </a:t>
            </a:r>
            <a:r>
              <a:rPr lang="hr-HR" dirty="0" err="1"/>
              <a:t>used</a:t>
            </a:r>
            <a:endParaRPr lang="it-IT" dirty="0"/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it-IT" dirty="0"/>
              <a:t>GPIO_0 </a:t>
            </a:r>
            <a:r>
              <a:rPr lang="it-IT" dirty="0">
                <a:sym typeface="Wingdings" panose="05000000000000000000" pitchFamily="2" charset="2"/>
              </a:rPr>
              <a:t> </a:t>
            </a:r>
            <a:r>
              <a:rPr lang="it-IT" dirty="0" err="1">
                <a:sym typeface="Wingdings" panose="05000000000000000000" pitchFamily="2" charset="2"/>
              </a:rPr>
              <a:t>communicates</a:t>
            </a:r>
            <a:r>
              <a:rPr lang="it-IT" dirty="0">
                <a:sym typeface="Wingdings" panose="05000000000000000000" pitchFamily="2" charset="2"/>
              </a:rPr>
              <a:t> with </a:t>
            </a:r>
            <a:r>
              <a:rPr lang="it-IT" dirty="0" err="1">
                <a:sym typeface="Wingdings" panose="05000000000000000000" pitchFamily="2" charset="2"/>
              </a:rPr>
              <a:t>LEDs</a:t>
            </a:r>
            <a:endParaRPr lang="it-IT" dirty="0"/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it-IT" dirty="0"/>
              <a:t>GPIO_1 </a:t>
            </a:r>
            <a:r>
              <a:rPr lang="it-IT" dirty="0">
                <a:sym typeface="Wingdings" panose="05000000000000000000" pitchFamily="2" charset="2"/>
              </a:rPr>
              <a:t> </a:t>
            </a:r>
            <a:r>
              <a:rPr lang="it-IT" dirty="0" err="1">
                <a:sym typeface="Wingdings" panose="05000000000000000000" pitchFamily="2" charset="2"/>
              </a:rPr>
              <a:t>bound</a:t>
            </a:r>
            <a:r>
              <a:rPr lang="it-IT" dirty="0">
                <a:sym typeface="Wingdings" panose="05000000000000000000" pitchFamily="2" charset="2"/>
              </a:rPr>
              <a:t> to the </a:t>
            </a:r>
            <a:r>
              <a:rPr lang="it-IT" dirty="0" err="1">
                <a:sym typeface="Wingdings" panose="05000000000000000000" pitchFamily="2" charset="2"/>
              </a:rPr>
              <a:t>pushbuttons</a:t>
            </a:r>
            <a:endParaRPr lang="it-IT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TIMER: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hr-HR" i="1" dirty="0"/>
              <a:t>S</a:t>
            </a:r>
            <a:r>
              <a:rPr lang="it-IT" i="1" dirty="0" err="1"/>
              <a:t>ystick</a:t>
            </a:r>
            <a:r>
              <a:rPr lang="it-IT" i="1" dirty="0"/>
              <a:t> timer </a:t>
            </a:r>
            <a:r>
              <a:rPr lang="hr-HR" i="1" dirty="0"/>
              <a:t> </a:t>
            </a:r>
            <a:r>
              <a:rPr lang="hr-HR" dirty="0" err="1"/>
              <a:t>is</a:t>
            </a:r>
            <a:r>
              <a:rPr lang="hr-HR" dirty="0"/>
              <a:t> </a:t>
            </a:r>
            <a:r>
              <a:rPr lang="hr-HR" dirty="0" err="1"/>
              <a:t>used</a:t>
            </a:r>
            <a:r>
              <a:rPr lang="hr-HR" dirty="0"/>
              <a:t> </a:t>
            </a:r>
            <a:r>
              <a:rPr lang="it-IT" dirty="0"/>
              <a:t>to </a:t>
            </a:r>
            <a:r>
              <a:rPr lang="it-IT" dirty="0" err="1"/>
              <a:t>measure</a:t>
            </a:r>
            <a:r>
              <a:rPr lang="it-IT" dirty="0"/>
              <a:t> the time </a:t>
            </a:r>
            <a:r>
              <a:rPr lang="it-IT" dirty="0" err="1"/>
              <a:t>when</a:t>
            </a:r>
            <a:r>
              <a:rPr lang="it-IT" dirty="0"/>
              <a:t> a </a:t>
            </a:r>
            <a:r>
              <a:rPr lang="it-IT" dirty="0" err="1"/>
              <a:t>button</a:t>
            </a:r>
            <a:r>
              <a:rPr lang="it-IT" dirty="0"/>
              <a:t> press </a:t>
            </a:r>
            <a:r>
              <a:rPr lang="it-IT" dirty="0" err="1"/>
              <a:t>occurs</a:t>
            </a:r>
            <a:r>
              <a:rPr lang="it-IT" dirty="0"/>
              <a:t> 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understand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hr-HR" dirty="0" err="1"/>
              <a:t>the</a:t>
            </a:r>
            <a:r>
              <a:rPr lang="it-IT" dirty="0"/>
              <a:t> </a:t>
            </a:r>
            <a:r>
              <a:rPr lang="it-IT" dirty="0" err="1"/>
              <a:t>signal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long or short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7594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D840A7-6EF3-4A3C-966B-99BF7DD25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HARDWARE</a:t>
            </a:r>
            <a:endParaRPr lang="en-GB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32F9FE6-1A3F-41FC-B700-418EE6E0B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INTERRUPT: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Generates</a:t>
            </a:r>
            <a:r>
              <a:rPr lang="it-IT" dirty="0"/>
              <a:t> a </a:t>
            </a:r>
            <a:r>
              <a:rPr lang="it-IT" dirty="0" err="1"/>
              <a:t>signal</a:t>
            </a:r>
            <a:r>
              <a:rPr lang="it-IT" dirty="0"/>
              <a:t> event </a:t>
            </a:r>
            <a:r>
              <a:rPr lang="it-IT" dirty="0" err="1"/>
              <a:t>that</a:t>
            </a:r>
            <a:r>
              <a:rPr lang="it-IT" dirty="0"/>
              <a:t> stop</a:t>
            </a:r>
            <a:r>
              <a:rPr lang="hr-HR" dirty="0"/>
              <a:t>s</a:t>
            </a:r>
            <a:r>
              <a:rPr lang="it-IT" dirty="0"/>
              <a:t> the </a:t>
            </a:r>
            <a:r>
              <a:rPr lang="it-IT" dirty="0" err="1"/>
              <a:t>normal</a:t>
            </a:r>
            <a:r>
              <a:rPr lang="it-IT" dirty="0"/>
              <a:t> e</a:t>
            </a:r>
            <a:r>
              <a:rPr lang="hr-HR" dirty="0" err="1"/>
              <a:t>xec</a:t>
            </a:r>
            <a:r>
              <a:rPr lang="it-IT" dirty="0" err="1"/>
              <a:t>ution</a:t>
            </a:r>
            <a:r>
              <a:rPr lang="it-IT" dirty="0"/>
              <a:t> of the </a:t>
            </a:r>
            <a:r>
              <a:rPr lang="it-IT" dirty="0" err="1"/>
              <a:t>instruction</a:t>
            </a:r>
            <a:r>
              <a:rPr lang="it-IT" dirty="0"/>
              <a:t> flow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Each</a:t>
            </a:r>
            <a:r>
              <a:rPr lang="it-IT" dirty="0"/>
              <a:t> GPIO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own</a:t>
            </a:r>
            <a:r>
              <a:rPr lang="it-IT" dirty="0"/>
              <a:t> </a:t>
            </a:r>
            <a:r>
              <a:rPr lang="it-IT" dirty="0" err="1"/>
              <a:t>handler</a:t>
            </a:r>
            <a:r>
              <a:rPr lang="it-IT" dirty="0"/>
              <a:t> 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react</a:t>
            </a:r>
            <a:r>
              <a:rPr lang="it-IT" dirty="0"/>
              <a:t> to the events </a:t>
            </a:r>
            <a:endParaRPr lang="it-IT" dirty="0">
              <a:sym typeface="Wingdings" panose="05000000000000000000" pitchFamily="2" charset="2"/>
            </a:endParaRPr>
          </a:p>
          <a:p>
            <a:pPr marL="1485900" lvl="2" indent="-342900">
              <a:buFont typeface="Arial" panose="020B0604020202020204" pitchFamily="34" charset="0"/>
              <a:buChar char="•"/>
            </a:pPr>
            <a:r>
              <a:rPr lang="it-IT" dirty="0"/>
              <a:t>GPIO_1 </a:t>
            </a:r>
            <a:r>
              <a:rPr lang="it-IT" dirty="0" err="1"/>
              <a:t>handler</a:t>
            </a:r>
            <a:r>
              <a:rPr lang="it-IT" dirty="0"/>
              <a:t> </a:t>
            </a:r>
            <a:r>
              <a:rPr lang="it-IT" dirty="0" err="1"/>
              <a:t>manages</a:t>
            </a:r>
            <a:r>
              <a:rPr lang="it-IT" dirty="0"/>
              <a:t> </a:t>
            </a:r>
            <a:r>
              <a:rPr lang="it-IT" dirty="0" err="1"/>
              <a:t>button</a:t>
            </a:r>
            <a:r>
              <a:rPr lang="it-IT" dirty="0"/>
              <a:t> press</a:t>
            </a:r>
            <a:r>
              <a:rPr lang="hr-HR" dirty="0" err="1"/>
              <a:t>es</a:t>
            </a:r>
            <a:endParaRPr lang="it-IT" i="1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i="1" dirty="0" err="1"/>
              <a:t>Systick</a:t>
            </a:r>
            <a:r>
              <a:rPr lang="it-IT" dirty="0"/>
              <a:t> </a:t>
            </a:r>
            <a:r>
              <a:rPr lang="it-IT" dirty="0" err="1"/>
              <a:t>handler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the timer </a:t>
            </a:r>
            <a:r>
              <a:rPr lang="it-IT" dirty="0" err="1"/>
              <a:t>expire</a:t>
            </a:r>
            <a:r>
              <a:rPr lang="hr-HR" dirty="0"/>
              <a:t>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9050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A0567D-4F71-41D4-A858-F3A916B92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600" dirty="0">
                <a:solidFill>
                  <a:prstClr val="white"/>
                </a:solidFill>
              </a:rPr>
              <a:t>SOFT</a:t>
            </a:r>
            <a:r>
              <a:rPr kumimoji="0" lang="it-IT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WARE</a:t>
            </a:r>
            <a:endParaRPr lang="en-GB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42EF23-5CBE-48E7-9974-494E9DFCE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1" y="1458157"/>
            <a:ext cx="8704559" cy="4525963"/>
          </a:xfrm>
        </p:spPr>
        <p:txBody>
          <a:bodyPr/>
          <a:lstStyle/>
          <a:p>
            <a:r>
              <a:rPr lang="en-GB" dirty="0"/>
              <a:t>The software </a:t>
            </a:r>
            <a:r>
              <a:rPr lang="hr-HR" dirty="0" err="1"/>
              <a:t>that</a:t>
            </a:r>
            <a:r>
              <a:rPr lang="hr-HR" dirty="0"/>
              <a:t> </a:t>
            </a:r>
            <a:r>
              <a:rPr lang="en-GB" dirty="0"/>
              <a:t>takes care of receiving the input characters and handling them through a “pipeline” </a:t>
            </a:r>
            <a:r>
              <a:rPr lang="hr-HR" dirty="0" err="1"/>
              <a:t>is</a:t>
            </a:r>
            <a:r>
              <a:rPr lang="hr-HR" dirty="0"/>
              <a:t> </a:t>
            </a:r>
            <a:r>
              <a:rPr lang="hr-HR" dirty="0" err="1"/>
              <a:t>composed</a:t>
            </a:r>
            <a:r>
              <a:rPr lang="hr-HR" dirty="0"/>
              <a:t> </a:t>
            </a:r>
            <a:r>
              <a:rPr lang="hr-HR" dirty="0" err="1"/>
              <a:t>of</a:t>
            </a:r>
            <a:r>
              <a:rPr lang="hr-HR" dirty="0"/>
              <a:t> </a:t>
            </a:r>
            <a:r>
              <a:rPr lang="en-GB" dirty="0"/>
              <a:t>three main steps</a:t>
            </a:r>
            <a:r>
              <a:rPr lang="hr-HR" dirty="0"/>
              <a:t>:</a:t>
            </a:r>
            <a:endParaRPr lang="it-IT" dirty="0"/>
          </a:p>
          <a:p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Decoding </a:t>
            </a:r>
            <a:r>
              <a:rPr lang="it-IT" b="1" dirty="0">
                <a:sym typeface="Wingdings" panose="05000000000000000000" pitchFamily="2" charset="2"/>
              </a:rPr>
              <a:t> </a:t>
            </a:r>
            <a:r>
              <a:rPr lang="hr-HR" dirty="0" err="1"/>
              <a:t>using</a:t>
            </a:r>
            <a:r>
              <a:rPr lang="hr-HR" dirty="0"/>
              <a:t> </a:t>
            </a:r>
            <a:r>
              <a:rPr lang="it-IT" dirty="0"/>
              <a:t>Morse </a:t>
            </a:r>
            <a:r>
              <a:rPr lang="it-IT" dirty="0" err="1"/>
              <a:t>signals</a:t>
            </a:r>
            <a:r>
              <a:rPr lang="it-IT" dirty="0"/>
              <a:t> to </a:t>
            </a:r>
            <a:r>
              <a:rPr lang="hr-HR" dirty="0" err="1"/>
              <a:t>build</a:t>
            </a:r>
            <a:r>
              <a:rPr lang="hr-HR" dirty="0"/>
              <a:t> a word </a:t>
            </a:r>
            <a:r>
              <a:rPr lang="hr-HR" dirty="0" err="1"/>
              <a:t>in</a:t>
            </a:r>
            <a:r>
              <a:rPr lang="hr-HR" dirty="0"/>
              <a:t> a </a:t>
            </a:r>
            <a:r>
              <a:rPr lang="hr-HR" dirty="0" err="1"/>
              <a:t>form</a:t>
            </a:r>
            <a:r>
              <a:rPr lang="hr-HR" dirty="0"/>
              <a:t> </a:t>
            </a:r>
            <a:r>
              <a:rPr lang="hr-HR" dirty="0" err="1"/>
              <a:t>of</a:t>
            </a:r>
            <a:r>
              <a:rPr lang="hr-HR" dirty="0"/>
              <a:t> a   </a:t>
            </a:r>
            <a:r>
              <a:rPr lang="it-IT" dirty="0" err="1"/>
              <a:t>string</a:t>
            </a:r>
            <a:r>
              <a:rPr lang="it-IT" dirty="0"/>
              <a:t> </a:t>
            </a:r>
            <a:r>
              <a:rPr lang="hr-HR" dirty="0" err="1"/>
              <a:t>formed</a:t>
            </a:r>
            <a:r>
              <a:rPr lang="hr-HR" dirty="0"/>
              <a:t> </a:t>
            </a:r>
            <a:r>
              <a:rPr lang="hr-HR" dirty="0" err="1"/>
              <a:t>by</a:t>
            </a:r>
            <a:r>
              <a:rPr lang="it-IT" dirty="0"/>
              <a:t> ASCII </a:t>
            </a:r>
            <a:r>
              <a:rPr lang="it-IT" dirty="0" err="1"/>
              <a:t>characters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b="1" dirty="0" err="1"/>
              <a:t>Encrypting</a:t>
            </a:r>
            <a:r>
              <a:rPr lang="it-IT" b="1" dirty="0"/>
              <a:t> </a:t>
            </a:r>
            <a:r>
              <a:rPr lang="it-IT" b="1" dirty="0">
                <a:sym typeface="Wingdings" panose="05000000000000000000" pitchFamily="2" charset="2"/>
              </a:rPr>
              <a:t> </a:t>
            </a:r>
            <a:r>
              <a:rPr lang="it-IT" dirty="0">
                <a:sym typeface="Wingdings" panose="05000000000000000000" pitchFamily="2" charset="2"/>
              </a:rPr>
              <a:t>takes the word and </a:t>
            </a:r>
            <a:r>
              <a:rPr lang="hr-HR" dirty="0" err="1">
                <a:sym typeface="Wingdings" panose="05000000000000000000" pitchFamily="2" charset="2"/>
              </a:rPr>
              <a:t>encrypts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it</a:t>
            </a:r>
            <a:r>
              <a:rPr lang="it-IT" dirty="0">
                <a:sym typeface="Wingdings" panose="05000000000000000000" pitchFamily="2" charset="2"/>
              </a:rPr>
              <a:t> with Caesar </a:t>
            </a:r>
            <a:r>
              <a:rPr lang="it-IT" dirty="0" err="1">
                <a:sym typeface="Wingdings" panose="05000000000000000000" pitchFamily="2" charset="2"/>
              </a:rPr>
              <a:t>cipher</a:t>
            </a:r>
            <a:r>
              <a:rPr lang="it-IT" dirty="0">
                <a:sym typeface="Wingdings" panose="05000000000000000000" pitchFamily="2" charset="2"/>
              </a:rPr>
              <a:t> </a:t>
            </a:r>
            <a:endParaRPr lang="it-IT" b="1" dirty="0"/>
          </a:p>
          <a:p>
            <a:pPr marL="457200" indent="-457200">
              <a:buFont typeface="+mj-lt"/>
              <a:buAutoNum type="arabicPeriod"/>
            </a:pPr>
            <a:endParaRPr lang="it-IT" b="1" dirty="0"/>
          </a:p>
          <a:p>
            <a:pPr marL="457200" indent="-457200">
              <a:buFont typeface="+mj-lt"/>
              <a:buAutoNum type="arabicPeriod"/>
            </a:pPr>
            <a:r>
              <a:rPr lang="it-IT" b="1" dirty="0" err="1"/>
              <a:t>Encoding</a:t>
            </a:r>
            <a:r>
              <a:rPr lang="it-IT" b="1" dirty="0"/>
              <a:t> </a:t>
            </a:r>
            <a:r>
              <a:rPr lang="it-IT" b="1" dirty="0">
                <a:sym typeface="Wingdings" panose="05000000000000000000" pitchFamily="2" charset="2"/>
              </a:rPr>
              <a:t> </a:t>
            </a:r>
            <a:r>
              <a:rPr lang="it-IT" dirty="0" err="1">
                <a:sym typeface="Wingdings" panose="05000000000000000000" pitchFamily="2" charset="2"/>
              </a:rPr>
              <a:t>generates</a:t>
            </a:r>
            <a:r>
              <a:rPr lang="it-IT" dirty="0">
                <a:sym typeface="Wingdings" panose="05000000000000000000" pitchFamily="2" charset="2"/>
              </a:rPr>
              <a:t> a set of Morse </a:t>
            </a:r>
            <a:r>
              <a:rPr lang="it-IT" dirty="0" err="1">
                <a:sym typeface="Wingdings" panose="05000000000000000000" pitchFamily="2" charset="2"/>
              </a:rPr>
              <a:t>signals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starting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form</a:t>
            </a:r>
            <a:r>
              <a:rPr lang="it-IT" dirty="0">
                <a:sym typeface="Wingdings" panose="05000000000000000000" pitchFamily="2" charset="2"/>
              </a:rPr>
              <a:t> the </a:t>
            </a:r>
            <a:r>
              <a:rPr lang="it-IT" dirty="0" err="1">
                <a:sym typeface="Wingdings" panose="05000000000000000000" pitchFamily="2" charset="2"/>
              </a:rPr>
              <a:t>encrypted</a:t>
            </a:r>
            <a:r>
              <a:rPr lang="it-IT" dirty="0">
                <a:sym typeface="Wingdings" panose="05000000000000000000" pitchFamily="2" charset="2"/>
              </a:rPr>
              <a:t> ASCII </a:t>
            </a:r>
            <a:r>
              <a:rPr lang="it-IT" dirty="0" err="1">
                <a:sym typeface="Wingdings" panose="05000000000000000000" pitchFamily="2" charset="2"/>
              </a:rPr>
              <a:t>string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224416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7C5682-9385-4BD8-81EC-8B9DBB9F7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DECODING</a:t>
            </a:r>
            <a:endParaRPr lang="en-GB" sz="4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C49DCE-EC9B-42FF-B1DB-C10FEE379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microcontroller</a:t>
            </a:r>
            <a:r>
              <a:rPr lang="it-IT" dirty="0"/>
              <a:t> </a:t>
            </a:r>
            <a:r>
              <a:rPr lang="it-IT" dirty="0" err="1"/>
              <a:t>receives</a:t>
            </a:r>
            <a:r>
              <a:rPr lang="it-IT" dirty="0"/>
              <a:t>, </a:t>
            </a:r>
            <a:r>
              <a:rPr lang="it-IT" dirty="0" err="1"/>
              <a:t>through</a:t>
            </a:r>
            <a:r>
              <a:rPr lang="it-IT" dirty="0"/>
              <a:t> the GPIO, a word </a:t>
            </a:r>
            <a:r>
              <a:rPr lang="it-IT" dirty="0" err="1"/>
              <a:t>encoded</a:t>
            </a:r>
            <a:r>
              <a:rPr lang="it-IT" dirty="0"/>
              <a:t> in Morse code. In </a:t>
            </a:r>
            <a:r>
              <a:rPr lang="it-IT" dirty="0" err="1"/>
              <a:t>order</a:t>
            </a:r>
            <a:r>
              <a:rPr lang="it-IT" dirty="0"/>
              <a:t> to be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manage</a:t>
            </a:r>
            <a:r>
              <a:rPr lang="it-IT" dirty="0"/>
              <a:t> the </a:t>
            </a:r>
            <a:r>
              <a:rPr lang="it-IT" dirty="0" err="1"/>
              <a:t>characters</a:t>
            </a:r>
            <a:r>
              <a:rPr lang="it-IT" dirty="0"/>
              <a:t> and </a:t>
            </a:r>
            <a:r>
              <a:rPr lang="it-IT" dirty="0" err="1"/>
              <a:t>encrypt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need</a:t>
            </a:r>
            <a:r>
              <a:rPr lang="it-IT" dirty="0"/>
              <a:t> to </a:t>
            </a:r>
            <a:r>
              <a:rPr lang="it-IT" dirty="0" err="1"/>
              <a:t>convert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in ASCII! </a:t>
            </a:r>
          </a:p>
          <a:p>
            <a:r>
              <a:rPr lang="it-IT" dirty="0"/>
              <a:t>The following function </a:t>
            </a:r>
            <a:r>
              <a:rPr lang="it-IT" dirty="0" err="1"/>
              <a:t>decodes</a:t>
            </a:r>
            <a:r>
              <a:rPr lang="it-IT" dirty="0"/>
              <a:t> a </a:t>
            </a:r>
            <a:r>
              <a:rPr lang="it-IT" b="1" dirty="0"/>
              <a:t>single</a:t>
            </a:r>
            <a:r>
              <a:rPr lang="it-IT" dirty="0"/>
              <a:t> </a:t>
            </a:r>
            <a:r>
              <a:rPr lang="it-IT" dirty="0" err="1"/>
              <a:t>character</a:t>
            </a:r>
            <a:endParaRPr lang="it-IT" dirty="0"/>
          </a:p>
          <a:p>
            <a:endParaRPr lang="en-GB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49C93EE-E3F1-40BE-B2DD-B280928D5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985" y="3050675"/>
            <a:ext cx="6182118" cy="280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071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7C5682-9385-4BD8-81EC-8B9DBB9F7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DECODING</a:t>
            </a:r>
            <a:endParaRPr lang="en-GB" sz="4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C49DCE-EC9B-42FF-B1DB-C10FEE379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Despite</a:t>
            </a:r>
            <a:r>
              <a:rPr lang="it-IT" dirty="0"/>
              <a:t> the </a:t>
            </a:r>
            <a:r>
              <a:rPr lang="it-IT" dirty="0" err="1"/>
              <a:t>length</a:t>
            </a:r>
            <a:r>
              <a:rPr lang="it-IT" dirty="0"/>
              <a:t> of the function, the </a:t>
            </a:r>
            <a:r>
              <a:rPr lang="it-IT" dirty="0" err="1"/>
              <a:t>rationale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quite</a:t>
            </a:r>
            <a:r>
              <a:rPr lang="it-IT" dirty="0"/>
              <a:t> </a:t>
            </a:r>
            <a:r>
              <a:rPr lang="it-IT" dirty="0" err="1"/>
              <a:t>simple</a:t>
            </a:r>
            <a:endParaRPr lang="it-IT" dirty="0"/>
          </a:p>
          <a:p>
            <a:endParaRPr lang="it-IT" dirty="0"/>
          </a:p>
          <a:p>
            <a:pPr marL="342900" indent="-342900">
              <a:buFontTx/>
              <a:buChar char="-"/>
            </a:pPr>
            <a:r>
              <a:rPr lang="it-IT" dirty="0"/>
              <a:t>Pass the </a:t>
            </a:r>
            <a:r>
              <a:rPr lang="it-IT" dirty="0" err="1"/>
              <a:t>sequence</a:t>
            </a:r>
            <a:r>
              <a:rPr lang="it-IT" dirty="0"/>
              <a:t> of ‘s’ and ‘l’ </a:t>
            </a:r>
            <a:r>
              <a:rPr lang="it-IT" dirty="0" err="1"/>
              <a:t>characters</a:t>
            </a:r>
            <a:r>
              <a:rPr lang="it-IT" dirty="0"/>
              <a:t> to the function</a:t>
            </a:r>
          </a:p>
          <a:p>
            <a:pPr marL="342900" indent="-342900">
              <a:buFontTx/>
              <a:buChar char="-"/>
            </a:pPr>
            <a:r>
              <a:rPr lang="it-IT" dirty="0" err="1"/>
              <a:t>Get</a:t>
            </a:r>
            <a:r>
              <a:rPr lang="it-IT" dirty="0"/>
              <a:t> to a «</a:t>
            </a:r>
            <a:r>
              <a:rPr lang="it-IT" dirty="0" err="1"/>
              <a:t>leaf</a:t>
            </a:r>
            <a:r>
              <a:rPr lang="it-IT" dirty="0"/>
              <a:t>»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corresponding</a:t>
            </a:r>
            <a:r>
              <a:rPr lang="it-IT" dirty="0"/>
              <a:t> to the ASCII </a:t>
            </a:r>
            <a:r>
              <a:rPr lang="it-IT" dirty="0" err="1"/>
              <a:t>character</a:t>
            </a:r>
            <a:r>
              <a:rPr lang="it-IT" dirty="0"/>
              <a:t> (or to an error)</a:t>
            </a:r>
          </a:p>
          <a:p>
            <a:pPr marL="342900" indent="-342900">
              <a:buFontTx/>
              <a:buChar char="-"/>
            </a:pPr>
            <a:r>
              <a:rPr lang="it-IT" dirty="0" err="1"/>
              <a:t>Append</a:t>
            </a:r>
            <a:r>
              <a:rPr lang="it-IT" dirty="0"/>
              <a:t> the </a:t>
            </a:r>
            <a:r>
              <a:rPr lang="it-IT" dirty="0" err="1"/>
              <a:t>recognized</a:t>
            </a:r>
            <a:r>
              <a:rPr lang="it-IT" dirty="0"/>
              <a:t> </a:t>
            </a:r>
            <a:r>
              <a:rPr lang="it-IT" dirty="0" err="1"/>
              <a:t>character</a:t>
            </a:r>
            <a:r>
              <a:rPr lang="it-IT" dirty="0"/>
              <a:t> to a global </a:t>
            </a:r>
            <a:r>
              <a:rPr lang="it-IT" dirty="0" err="1"/>
              <a:t>variable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</a:t>
            </a:r>
            <a:r>
              <a:rPr lang="it-IT" i="1" dirty="0"/>
              <a:t>word</a:t>
            </a:r>
          </a:p>
          <a:p>
            <a:pPr marL="342900" indent="-342900">
              <a:buFontTx/>
              <a:buChar char="-"/>
            </a:pPr>
            <a:endParaRPr lang="it-IT" dirty="0"/>
          </a:p>
          <a:p>
            <a:pPr marL="342900" indent="-342900">
              <a:buFontTx/>
              <a:buChar char="-"/>
            </a:pPr>
            <a:endParaRPr lang="en-GB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74199A3D-8E9F-40BE-AC32-D1FA965F5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881" y="4110005"/>
            <a:ext cx="3024237" cy="201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60593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458</TotalTime>
  <Words>768</Words>
  <Application>Microsoft Office PowerPoint</Application>
  <PresentationFormat>Presentazione su schermo (4:3)</PresentationFormat>
  <Paragraphs>113</Paragraphs>
  <Slides>18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3" baseType="lpstr">
      <vt:lpstr>Arial</vt:lpstr>
      <vt:lpstr>Calibri</vt:lpstr>
      <vt:lpstr>Courier New</vt:lpstr>
      <vt:lpstr>Wingdings</vt:lpstr>
      <vt:lpstr>POLI</vt:lpstr>
      <vt:lpstr>Titolo presentazione sottotitolo</vt:lpstr>
      <vt:lpstr>OUTLINE</vt:lpstr>
      <vt:lpstr>INTRODUCTION</vt:lpstr>
      <vt:lpstr>INTRODUCTION</vt:lpstr>
      <vt:lpstr>HARDWARE</vt:lpstr>
      <vt:lpstr>HARDWARE</vt:lpstr>
      <vt:lpstr>SOFTWARE</vt:lpstr>
      <vt:lpstr>DECODING</vt:lpstr>
      <vt:lpstr>DECODING</vt:lpstr>
      <vt:lpstr>ENCRYPTION</vt:lpstr>
      <vt:lpstr>ENCRYPTION</vt:lpstr>
      <vt:lpstr>ENCODING</vt:lpstr>
      <vt:lpstr>ENCODING</vt:lpstr>
      <vt:lpstr>TESTBENCH</vt:lpstr>
      <vt:lpstr>TESTBENCH</vt:lpstr>
      <vt:lpstr>TESTBENCH</vt:lpstr>
      <vt:lpstr>Presentazione standard di PowerPoint</vt:lpstr>
      <vt:lpstr>Firma convenzione  Politecnico di Milano e Veneranda Fabbrica del Duomo di Milano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Massimo Maitan</cp:lastModifiedBy>
  <cp:revision>114</cp:revision>
  <dcterms:created xsi:type="dcterms:W3CDTF">2015-05-26T12:27:57Z</dcterms:created>
  <dcterms:modified xsi:type="dcterms:W3CDTF">2021-03-19T17:05:41Z</dcterms:modified>
</cp:coreProperties>
</file>

<file path=docProps/thumbnail.jpeg>
</file>